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39" r:id="rId1"/>
  </p:sldMasterIdLst>
  <p:notesMasterIdLst>
    <p:notesMasterId r:id="rId3"/>
  </p:notesMasterIdLst>
  <p:sldIdLst>
    <p:sldId id="256" r:id="rId2"/>
  </p:sldIdLst>
  <p:sldSz cx="43891200" cy="32918400"/>
  <p:notesSz cx="7315200" cy="9601200"/>
  <p:embeddedFontLst>
    <p:embeddedFont>
      <p:font typeface="Lato Heavy" panose="020F0502020204030203" pitchFamily="34" charset="0"/>
      <p:bold r:id="rId4"/>
      <p:boldItalic r:id="rId5"/>
    </p:embeddedFont>
    <p:embeddedFont>
      <p:font typeface="Lato Medium" panose="020F0502020204030203" pitchFamily="34" charset="0"/>
      <p:regular r:id="rId6"/>
      <p:italic r:id="rId7"/>
    </p:embeddedFont>
    <p:embeddedFont>
      <p:font typeface="MS PGothic" panose="020B0600070205080204" pitchFamily="34" charset="-128"/>
      <p:regular r:id="rId8"/>
    </p:embeddedFont>
    <p:embeddedFont>
      <p:font typeface="Lucida Sans Unicode" panose="020B0602030504020204" pitchFamily="34" charset="0"/>
      <p:regular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1pPr>
    <a:lvl2pPr marL="1879600" indent="-148748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2pPr>
    <a:lvl3pPr marL="3760788" indent="-297656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3pPr>
    <a:lvl4pPr marL="5641975" indent="-446563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4pPr>
    <a:lvl5pPr marL="7521575" indent="-595471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448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9504">
          <p15:clr>
            <a:srgbClr val="A4A3A4"/>
          </p15:clr>
        </p15:guide>
        <p15:guide id="4" pos="8928">
          <p15:clr>
            <a:srgbClr val="A4A3A4"/>
          </p15:clr>
        </p15:guide>
        <p15:guide id="5" pos="18144">
          <p15:clr>
            <a:srgbClr val="A4A3A4"/>
          </p15:clr>
        </p15:guide>
        <p15:guide id="6" pos="18720">
          <p15:clr>
            <a:srgbClr val="A4A3A4"/>
          </p15:clr>
        </p15:guide>
        <p15:guide id="7" pos="27360">
          <p15:clr>
            <a:srgbClr val="A4A3A4"/>
          </p15:clr>
        </p15:guide>
        <p15:guide id="8" orient="horz" pos="288">
          <p15:clr>
            <a:srgbClr val="A4A3A4"/>
          </p15:clr>
        </p15:guide>
        <p15:guide id="9" orient="horz" pos="3744" userDrawn="1">
          <p15:clr>
            <a:srgbClr val="A4A3A4"/>
          </p15:clr>
        </p15:guide>
        <p15:guide id="10" orient="horz" pos="4032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13824" userDrawn="1">
          <p15:clr>
            <a:srgbClr val="A4A3A4"/>
          </p15:clr>
        </p15:guide>
        <p15:guide id="13" pos="23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D55"/>
    <a:srgbClr val="4D4D4D"/>
    <a:srgbClr val="FDE725"/>
    <a:srgbClr val="000C19"/>
    <a:srgbClr val="DDDDDD"/>
    <a:srgbClr val="788668"/>
    <a:srgbClr val="5D6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000" autoAdjust="0"/>
  </p:normalViewPr>
  <p:slideViewPr>
    <p:cSldViewPr>
      <p:cViewPr varScale="1">
        <p:scale>
          <a:sx n="27" d="100"/>
          <a:sy n="27" d="100"/>
        </p:scale>
        <p:origin x="978" y="36"/>
      </p:cViewPr>
      <p:guideLst>
        <p:guide orient="horz" pos="20448"/>
        <p:guide pos="288"/>
        <p:guide pos="9504"/>
        <p:guide pos="8928"/>
        <p:guide pos="18144"/>
        <p:guide pos="18720"/>
        <p:guide pos="27360"/>
        <p:guide orient="horz" pos="288"/>
        <p:guide orient="horz" pos="3744"/>
        <p:guide orient="horz" pos="4032"/>
        <p:guide pos="4608"/>
        <p:guide pos="13824"/>
        <p:guide pos="23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 smtClean="0"/>
            </a:lvl1pPr>
          </a:lstStyle>
          <a:p>
            <a:pPr>
              <a:defRPr/>
            </a:pPr>
            <a:fld id="{A9469BFE-D850-4E20-932B-8309E1F377C8}" type="datetimeFigureOut">
              <a:rPr lang="en-US"/>
              <a:pPr>
                <a:defRPr/>
              </a:pPr>
              <a:t>6/12/2018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 smtClean="0"/>
            </a:lvl1pPr>
          </a:lstStyle>
          <a:p>
            <a:pPr>
              <a:defRPr/>
            </a:pPr>
            <a:fld id="{3E7BCEDB-0A08-4835-A1EC-8E25B394E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0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264495D-6A53-4B50-A454-B641A03983D3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438E2-6206-4A01-A01C-6C214A315F82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6C8C-4ACF-4833-9563-243AF893D18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855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C0369-493E-4B11-9445-E84A5D95EEA1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BA680-B473-4A66-8D82-C713F518A7B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264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B6810-AA9C-4FEA-9333-1DB2FE8D3859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6BE70-3EE9-4DDD-9975-CA43D55D285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068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4C082-E6BC-4897-A855-1A79386AD8FF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3231-3B31-4B67-938D-BEDBFF0419D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4F66F-8EC8-4436-BB33-172EB5C350C9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172-426D-46CA-9AAD-7F0EB776759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3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289CD-CB1F-4293-89F9-2293411A97C9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84188-1518-482D-8458-243F023D5E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857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B19997-E72B-4D55-84FA-FADB36EE6FD9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4B0DA-DC04-4BB7-9745-083C8FE5C5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918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24C58-452E-4941-B10E-6F92BB3AC579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48D54-2EA5-4D8D-AF5A-58E2B99B368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8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56B8-A9B2-4490-B8CD-15DB0A66EE0A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77FE-2608-4847-9BCE-0F1B9EB536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720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0F81E-0FCC-4853-B960-A1AA5BD68A08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D38AF-D41A-47F9-90FA-5B7389FF2C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64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 rtlCol="0">
            <a:normAutofit/>
          </a:bodyPr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D74B3-8802-4F78-8E29-FD34A3E643F1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B15EA-5661-4040-92B4-D6ED67B82A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12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17838" y="1752600"/>
            <a:ext cx="37855525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17838" y="8763000"/>
            <a:ext cx="37855525" cy="2088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BEE7C19-B054-4401-9D07-EE684B123E2A}" type="datetimeFigureOut">
              <a:rPr lang="en-US" altLang="en-US"/>
              <a:pPr>
                <a:defRPr/>
              </a:pPr>
              <a:t>6/12/2018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4300" dirty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1567808-F910-44C3-A703-E0F497BF114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2pPr>
      <a:lvl3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3pPr>
      <a:lvl4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4pPr>
      <a:lvl5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822325" indent="-822325" algn="l" defTabSz="3290888" rtl="0" eaLnBrk="0" fontAlgn="base" hangingPunct="0">
        <a:lnSpc>
          <a:spcPct val="90000"/>
        </a:lnSpc>
        <a:spcBef>
          <a:spcPts val="3600"/>
        </a:spcBef>
        <a:spcAft>
          <a:spcPct val="0"/>
        </a:spcAft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1pPr>
      <a:lvl2pPr marL="2468563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88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16"/>
          <p:cNvSpPr>
            <a:spLocks noChangeArrowheads="1"/>
          </p:cNvSpPr>
          <p:nvPr/>
        </p:nvSpPr>
        <p:spPr bwMode="auto">
          <a:xfrm>
            <a:off x="29764037" y="6438590"/>
            <a:ext cx="13679488" cy="2379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Looks to competitors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modeled the ratio of looks to the phonological and semantic competitor versus the unrelated image.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advantage of a competitor over the unrelated word reveals children’s sensitivity to the competitor.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became more sensitive to phonological and semantically related words as they grew older.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48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Conclusions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Children’s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recognition of familiar words improved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each year.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differences in word recognition were stable over time, so that relatively fast children at Age 3 remained relatively fast at Age 5.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As children grew older, they were more likely to look to the phonological and semantic competitors, compared to the unrelated word. </a:t>
            </a:r>
            <a:r>
              <a:rPr lang="en-US" alt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When children err, they are more likely to err on a lexically relevant word.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become more efficient at recognizing familiar words by becoming more efficient at activating the target word </a:t>
            </a:r>
            <a:r>
              <a:rPr lang="en-US" alt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and related words</a:t>
            </a:r>
            <a:r>
              <a:rPr lang="en-US" alt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3891200" cy="6400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4" name="Rectangle 16"/>
          <p:cNvSpPr>
            <a:spLocks noChangeArrowheads="1"/>
          </p:cNvSpPr>
          <p:nvPr/>
        </p:nvSpPr>
        <p:spPr bwMode="auto">
          <a:xfrm>
            <a:off x="484188" y="6400800"/>
            <a:ext cx="13689012" cy="21664036"/>
          </a:xfrm>
          <a:prstGeom prst="rect">
            <a:avLst/>
          </a:prstGeom>
          <a:noFill/>
          <a:ln>
            <a:noFill/>
          </a:ln>
          <a:effectLst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12016" tIns="206008" rIns="412016" bIns="206008">
            <a:spAutoFit/>
          </a:bodyPr>
          <a:lstStyle>
            <a:lvl1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1pPr>
            <a:lvl2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2pPr>
            <a:lvl3pPr marL="11430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3pPr>
            <a:lvl4pPr marL="16002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4pPr>
            <a:lvl5pPr marL="20574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Background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Recent work suggests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word recognition efficiency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—how well children map incoming speech to words—may help identify early differences in children’s language trajectories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do not know, however, how word recognition itself develops over time or how individual differences in word recognition change over time.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Current study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does familiar word recognition develop over the preschool years?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Are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differences in word recognition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stable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over developmental time?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does children’s sensitivity to lexical competitors change with age?</a:t>
            </a: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Method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Participants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were collected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during a three-year longitudinal study.</a:t>
            </a: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600"/>
              </a:spcBef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Procedure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heard a familiar word in a carrier phrase (e.g., “find the bell”) and saw an array of photos, including a target, a semantic, a phonological, and an unrelated competitor.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Tobii T60XL eyetracker measured children’s patterns of looking to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 images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over the course of a trial.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This procedure measures a child’s real-time comprehension of words by capturing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the child’s gaze location changes over time in response to speech. </a:t>
            </a:r>
          </a:p>
        </p:txBody>
      </p:sp>
      <p:sp>
        <p:nvSpPr>
          <p:cNvPr id="3078" name="Text Box 4"/>
          <p:cNvSpPr txBox="1">
            <a:spLocks noChangeArrowheads="1"/>
          </p:cNvSpPr>
          <p:nvPr/>
        </p:nvSpPr>
        <p:spPr bwMode="auto">
          <a:xfrm>
            <a:off x="484189" y="160091"/>
            <a:ext cx="28319412" cy="6017573"/>
          </a:xfrm>
          <a:prstGeom prst="rect">
            <a:avLst/>
          </a:pr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Development of familiar word recognition </a:t>
            </a:r>
          </a:p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in preschoolers</a:t>
            </a:r>
          </a:p>
          <a:p>
            <a:pPr eaLnBrk="1" hangingPunct="1"/>
            <a:endParaRPr lang="en-US" altLang="en-US" sz="4000" b="1" dirty="0">
              <a:solidFill>
                <a:schemeClr val="bg1"/>
              </a:solidFill>
              <a:latin typeface="Gill Sans"/>
              <a:ea typeface="Gill Sans"/>
              <a:cs typeface="Gill Sans"/>
            </a:endParaRPr>
          </a:p>
          <a:p>
            <a:pPr eaLnBrk="1" hangingPunct="1"/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Tristan Mahr, University of Wisconsin</a:t>
            </a:r>
            <a:r>
              <a:rPr lang="en-US" sz="5400" b="1" dirty="0">
                <a:solidFill>
                  <a:schemeClr val="bg1"/>
                </a:solidFill>
                <a:latin typeface="Lato" panose="020F0502020204030203" pitchFamily="34" charset="0"/>
              </a:rPr>
              <a:t>–</a:t>
            </a: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Madison</a:t>
            </a:r>
            <a:b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</a:b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Jan Edwards, University of Maryland</a:t>
            </a:r>
          </a:p>
        </p:txBody>
      </p:sp>
      <p:pic>
        <p:nvPicPr>
          <p:cNvPr id="3079" name="Picture 27" descr="logoverticalrever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6600" y="406455"/>
            <a:ext cx="390319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TextBox 44"/>
          <p:cNvSpPr txBox="1">
            <a:spLocks noChangeArrowheads="1"/>
          </p:cNvSpPr>
          <p:nvPr/>
        </p:nvSpPr>
        <p:spPr bwMode="auto">
          <a:xfrm>
            <a:off x="29756100" y="30173424"/>
            <a:ext cx="13687425" cy="2135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3524" tIns="66762" rIns="133524" bIns="66762">
            <a:spAutoFit/>
          </a:bodyPr>
          <a:lstStyle>
            <a:lvl1pPr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The authors have no financial or non-financial conflicts of interest.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Funding provided by </a:t>
            </a:r>
            <a:r>
              <a:rPr lang="pt-BR" altLang="en-US" sz="2600" dirty="0">
                <a:latin typeface="Lato" panose="020F0502020204030203" pitchFamily="34" charset="0"/>
                <a:ea typeface="Gill Sans"/>
                <a:cs typeface="Gill Sans"/>
              </a:rPr>
              <a:t>R01 DC002932, R01 DC012513, T32 DC05359, and U54 HD090256.</a:t>
            </a:r>
            <a:endParaRPr lang="en-US" altLang="en-US" sz="2600" dirty="0">
              <a:latin typeface="Lato" panose="020F0502020204030203" pitchFamily="34" charset="0"/>
              <a:ea typeface="Gill Sans"/>
              <a:cs typeface="Gill Sans"/>
            </a:endParaRP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Symposium on Research in Child Language Disorders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Madison, WI: June, 2018</a:t>
            </a:r>
          </a:p>
          <a:p>
            <a:pPr eaLnBrk="1" hangingPunct="1"/>
            <a:r>
              <a:rPr lang="en-US" altLang="en-US" sz="2600" dirty="0">
                <a:latin typeface="Lato" panose="020F0502020204030203" pitchFamily="34" charset="0"/>
                <a:ea typeface="Gill Sans"/>
                <a:cs typeface="Gill Sans"/>
              </a:rPr>
              <a:t>Contact: Tristan Mahr (tristan.mahr@wisc.edu)</a:t>
            </a:r>
          </a:p>
        </p:txBody>
      </p:sp>
      <p:sp>
        <p:nvSpPr>
          <p:cNvPr id="2057" name="Rectangle 16"/>
          <p:cNvSpPr>
            <a:spLocks noChangeArrowheads="1"/>
          </p:cNvSpPr>
          <p:nvPr/>
        </p:nvSpPr>
        <p:spPr bwMode="auto">
          <a:xfrm>
            <a:off x="15114588" y="6400800"/>
            <a:ext cx="13689012" cy="47219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Growth curve analysis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estimated a growth curve for each child x year with Bayesian mixed effects logistic regression.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28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used growth curve features to measure individual differences in word recognition.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44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40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1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Peak and average probabilities and linear time trends increased with each year of the study: Children became faster and more accurate at recognizing familiar words.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asked whether individual differences were longitudinally stable. We treated each year as “a judge” which had to rank children </a:t>
            </a:r>
            <a:r>
              <a:rPr lang="en-US" sz="3600" dirty="0" smtClean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 each 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growth curve feature. We used Kendall’s W to compute the concordance of these rankings.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lnSpc>
                <a:spcPct val="105000"/>
              </a:lnSpc>
              <a:spcBef>
                <a:spcPts val="600"/>
              </a:spcBef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Children’s rankings using the peak and average probabilities and the linear trend were longitudinally stable. The other features ranked children as well as random numbers.</a:t>
            </a:r>
          </a:p>
          <a:p>
            <a:pPr marL="0" indent="0" eaLnBrk="1" hangingPunct="1"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</p:txBody>
      </p:sp>
      <p:pic>
        <p:nvPicPr>
          <p:cNvPr id="3115" name="Picture 61" descr="https://umark.wisc.edu/brand/templates-and-downloads/downloads/print/UWlogo_ctr_4c_wh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5443" y="457201"/>
            <a:ext cx="8091095" cy="543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92335229-CE59-4B25-B2EE-05DFD5682300}"/>
              </a:ext>
            </a:extLst>
          </p:cNvPr>
          <p:cNvGrpSpPr/>
          <p:nvPr/>
        </p:nvGrpSpPr>
        <p:grpSpPr>
          <a:xfrm>
            <a:off x="4317447" y="28064836"/>
            <a:ext cx="9855753" cy="4298468"/>
            <a:chOff x="2107648" y="28055068"/>
            <a:chExt cx="9855753" cy="4298468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xmlns="" id="{AE8DF846-5663-44EA-9E06-5525981464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837" r="16632" b="1035"/>
            <a:stretch/>
          </p:blipFill>
          <p:spPr>
            <a:xfrm>
              <a:off x="4927468" y="28055068"/>
              <a:ext cx="4623484" cy="4298468"/>
            </a:xfrm>
            <a:prstGeom prst="rect">
              <a:avLst/>
            </a:prstGeom>
          </p:spPr>
        </p:pic>
        <p:sp>
          <p:nvSpPr>
            <p:cNvPr id="44" name="TextBox 72">
              <a:extLst>
                <a:ext uri="{FF2B5EF4-FFF2-40B4-BE49-F238E27FC236}">
                  <a16:creationId xmlns:a16="http://schemas.microsoft.com/office/drawing/2014/main" xmlns="" id="{80CCDD9C-9342-4E7A-A15D-594479C79A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50952" y="28228635"/>
              <a:ext cx="180284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Target </a:t>
              </a:r>
              <a:br>
                <a:rPr lang="en-US" altLang="en-US" sz="3200" dirty="0">
                  <a:latin typeface="Lato" panose="020F0502020204030203" pitchFamily="34" charset="0"/>
                </a:rPr>
              </a:br>
              <a:r>
                <a:rPr lang="en-US" altLang="en-US" sz="3200" dirty="0">
                  <a:latin typeface="Lato" panose="020F0502020204030203" pitchFamily="34" charset="0"/>
                </a:rPr>
                <a:t>noun </a:t>
              </a:r>
            </a:p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latin typeface="Lato" panose="020F0502020204030203" pitchFamily="34" charset="0"/>
                </a:rPr>
                <a:t>bell</a:t>
              </a:r>
              <a:r>
                <a:rPr lang="en-US" altLang="en-US" sz="3200" dirty="0"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54F702B2-F422-4144-8694-374CE170A051}"/>
                </a:ext>
              </a:extLst>
            </p:cNvPr>
            <p:cNvSpPr/>
            <p:nvPr/>
          </p:nvSpPr>
          <p:spPr>
            <a:xfrm>
              <a:off x="9550953" y="30582901"/>
              <a:ext cx="241244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Semantic </a:t>
              </a:r>
              <a:b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</a:b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competitor</a:t>
              </a:r>
            </a:p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drum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352E324D-43DE-4655-8C00-85ADE5AB9C9E}"/>
                </a:ext>
              </a:extLst>
            </p:cNvPr>
            <p:cNvSpPr/>
            <p:nvPr/>
          </p:nvSpPr>
          <p:spPr>
            <a:xfrm>
              <a:off x="2107648" y="30582901"/>
              <a:ext cx="26929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Phonological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bee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xmlns="" id="{E78BAEC3-16DF-40A3-B272-F70A8BF47EEB}"/>
                </a:ext>
              </a:extLst>
            </p:cNvPr>
            <p:cNvSpPr/>
            <p:nvPr/>
          </p:nvSpPr>
          <p:spPr>
            <a:xfrm>
              <a:off x="2260048" y="28228635"/>
              <a:ext cx="25405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Unrelated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swing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</p:grpSp>
      <p:sp>
        <p:nvSpPr>
          <p:cNvPr id="48" name="TextBox 72">
            <a:extLst>
              <a:ext uri="{FF2B5EF4-FFF2-40B4-BE49-F238E27FC236}">
                <a16:creationId xmlns:a16="http://schemas.microsoft.com/office/drawing/2014/main" xmlns="" id="{4DB4012D-13D7-415D-959B-733FA29D3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27838" y="28203111"/>
            <a:ext cx="54604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6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“Find the bell!”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DDA663AF-835C-4B80-A3F4-7FDD62321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558064"/>
              </p:ext>
            </p:extLst>
          </p:nvPr>
        </p:nvGraphicFramePr>
        <p:xfrm>
          <a:off x="1213571" y="19170323"/>
          <a:ext cx="11753405" cy="2546677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2160233">
                  <a:extLst>
                    <a:ext uri="{9D8B030D-6E8A-4147-A177-3AD203B41FA5}">
                      <a16:colId xmlns:a16="http://schemas.microsoft.com/office/drawing/2014/main" xmlns="" val="2363969641"/>
                    </a:ext>
                  </a:extLst>
                </a:gridCol>
                <a:gridCol w="1656178">
                  <a:extLst>
                    <a:ext uri="{9D8B030D-6E8A-4147-A177-3AD203B41FA5}">
                      <a16:colId xmlns:a16="http://schemas.microsoft.com/office/drawing/2014/main" xmlns="" val="3014058007"/>
                    </a:ext>
                  </a:extLst>
                </a:gridCol>
                <a:gridCol w="2520271">
                  <a:extLst>
                    <a:ext uri="{9D8B030D-6E8A-4147-A177-3AD203B41FA5}">
                      <a16:colId xmlns:a16="http://schemas.microsoft.com/office/drawing/2014/main" xmlns="" val="5004657"/>
                    </a:ext>
                  </a:extLst>
                </a:gridCol>
                <a:gridCol w="2520271">
                  <a:extLst>
                    <a:ext uri="{9D8B030D-6E8A-4147-A177-3AD203B41FA5}">
                      <a16:colId xmlns:a16="http://schemas.microsoft.com/office/drawing/2014/main" xmlns="" val="777603049"/>
                    </a:ext>
                  </a:extLst>
                </a:gridCol>
                <a:gridCol w="2896452">
                  <a:extLst>
                    <a:ext uri="{9D8B030D-6E8A-4147-A177-3AD203B41FA5}">
                      <a16:colId xmlns:a16="http://schemas.microsoft.com/office/drawing/2014/main" xmlns="" val="1404721196"/>
                    </a:ext>
                  </a:extLst>
                </a:gridCol>
              </a:tblGrid>
              <a:tr h="992197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Time Point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Children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(months)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Mean </a:t>
                      </a:r>
                      <a:r>
                        <a:rPr lang="en-US" sz="2800" b="0" kern="1200" dirty="0">
                          <a:effectLst/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 SD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(months)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Range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EVT-2 standard</a:t>
                      </a:r>
                      <a:b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</a:b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Mean </a:t>
                      </a:r>
                      <a:r>
                        <a:rPr lang="en-US" sz="2800" b="0" kern="1200" dirty="0">
                          <a:effectLst/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 SD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xmlns="" val="444316472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33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38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113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05354815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45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39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118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39013768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2800" b="0" dirty="0">
                          <a:latin typeface="Lato Heavy" panose="020F0502020204030203" charset="0"/>
                          <a:ea typeface="Lato Heavy" panose="020F0502020204030203" charset="0"/>
                          <a:cs typeface="Lato Heavy" panose="020F0502020204030203" charset="0"/>
                        </a:rPr>
                        <a:t>Age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57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 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51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–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118 </a:t>
                      </a:r>
                      <a:r>
                        <a:rPr lang="en-US" sz="2800" b="0" kern="1200" dirty="0">
                          <a:effectLst/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± </a:t>
                      </a:r>
                      <a:r>
                        <a:rPr lang="en-US" sz="2800" b="0" dirty="0">
                          <a:latin typeface="Lato Medium" panose="020F0502020204030203" charset="0"/>
                          <a:ea typeface="Lato Medium" panose="020F0502020204030203" charset="0"/>
                          <a:cs typeface="Lato Medium" panose="020F0502020204030203" charset="0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63130664"/>
                  </a:ext>
                </a:extLst>
              </a:tr>
            </a:tbl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B7DF7631-1D7A-429C-A343-814AEC7FB40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9024" y="23426942"/>
            <a:ext cx="12195951" cy="67755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682119DC-9E49-481D-96F2-4B7FAAD8F8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1118" y="15366422"/>
            <a:ext cx="12195951" cy="35571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8338C53F-7CAD-4ECD-B4E3-4023F61732E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8040" y="31223712"/>
            <a:ext cx="5318760" cy="1008888"/>
          </a:xfrm>
          <a:prstGeom prst="rect">
            <a:avLst/>
          </a:prstGeom>
        </p:spPr>
      </p:pic>
      <p:pic>
        <p:nvPicPr>
          <p:cNvPr id="15" name="Picture 14" descr="A close up of a map&#10;&#10;Description generated with high confidence">
            <a:extLst>
              <a:ext uri="{FF2B5EF4-FFF2-40B4-BE49-F238E27FC236}">
                <a16:creationId xmlns:a16="http://schemas.microsoft.com/office/drawing/2014/main" xmlns="" id="{3A3AA00B-18E8-45C8-8573-F680DEFF76A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1435" y="9067800"/>
            <a:ext cx="11491130" cy="4787971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52178B39-49B7-4DF7-B864-084C7C521835}"/>
              </a:ext>
            </a:extLst>
          </p:cNvPr>
          <p:cNvGrpSpPr/>
          <p:nvPr/>
        </p:nvGrpSpPr>
        <p:grpSpPr>
          <a:xfrm>
            <a:off x="29687190" y="11704448"/>
            <a:ext cx="13880150" cy="10164952"/>
            <a:chOff x="29687190" y="11618077"/>
            <a:chExt cx="13880150" cy="10164952"/>
          </a:xfrm>
        </p:grpSpPr>
        <p:sp>
          <p:nvSpPr>
            <p:cNvPr id="37" name="Rectangle 16">
              <a:extLst>
                <a:ext uri="{FF2B5EF4-FFF2-40B4-BE49-F238E27FC236}">
                  <a16:creationId xmlns:a16="http://schemas.microsoft.com/office/drawing/2014/main" xmlns="" id="{437B863D-F938-4CBD-AC65-446E328BDB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24423" y="11661065"/>
              <a:ext cx="6408577" cy="4417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412016" tIns="206008" rIns="412016" bIns="206008">
              <a:spAutoFit/>
            </a:bodyPr>
            <a:lstStyle>
              <a:lvl1pPr marL="571500" indent="-5715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1pPr>
              <a:lvl2pPr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2pPr>
              <a:lvl3pPr marL="11430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3pPr>
              <a:lvl4pPr marL="16002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4pPr>
              <a:lvl5pPr marL="20574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5pPr>
              <a:lvl6pPr marL="25146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6pPr>
              <a:lvl7pPr marL="29718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7pPr>
              <a:lvl8pPr marL="34290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8pPr>
              <a:lvl9pPr marL="38862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>
                <a:spcBef>
                  <a:spcPts val="600"/>
                </a:spcBef>
              </a:pPr>
              <a:r>
                <a:rPr lang="en-US" altLang="en-US" sz="2600" b="1" dirty="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Immediate activation of phonological information.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Phonological competitors had the same syllable onset as the target (e.g.,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flag-fly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bell-bee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). Relative looks to the phonological competitors spike early on, a tendency that increases with age: Children became more likely to use part-word information during word recognition.</a:t>
              </a:r>
            </a:p>
          </p:txBody>
        </p:sp>
        <p:sp>
          <p:nvSpPr>
            <p:cNvPr id="38" name="Rectangle 16">
              <a:extLst>
                <a:ext uri="{FF2B5EF4-FFF2-40B4-BE49-F238E27FC236}">
                  <a16:creationId xmlns:a16="http://schemas.microsoft.com/office/drawing/2014/main" xmlns="" id="{91942EF7-BCB6-4BB9-BAF1-F2D30C915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87190" y="16840200"/>
              <a:ext cx="6408577" cy="4417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412016" tIns="206008" rIns="412016" bIns="206008">
              <a:spAutoFit/>
            </a:bodyPr>
            <a:lstStyle>
              <a:lvl1pPr marL="571500" indent="-5715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1pPr>
              <a:lvl2pPr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2pPr>
              <a:lvl3pPr marL="11430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3pPr>
              <a:lvl4pPr marL="16002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4pPr>
              <a:lvl5pPr marL="2057400" indent="-228600" defTabSz="4805363"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5pPr>
              <a:lvl6pPr marL="25146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6pPr>
              <a:lvl7pPr marL="29718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7pPr>
              <a:lvl8pPr marL="34290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8pPr>
              <a:lvl9pPr marL="3886200" indent="-228600" defTabSz="4805363" eaLnBrk="0" fontAlgn="base" hangingPunct="0">
                <a:spcBef>
                  <a:spcPct val="0"/>
                </a:spcBef>
                <a:spcAft>
                  <a:spcPct val="0"/>
                </a:spcAft>
                <a:defRPr sz="7400">
                  <a:solidFill>
                    <a:schemeClr val="tx1"/>
                  </a:solidFill>
                  <a:latin typeface="Lucida Sans Unicode" panose="020B0602030504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>
                <a:spcBef>
                  <a:spcPts val="600"/>
                </a:spcBef>
              </a:pPr>
              <a:r>
                <a:rPr lang="en-US" altLang="en-US" sz="2600" b="1" dirty="0">
                  <a:latin typeface="Lato Heavy" panose="020F0502020204030203" pitchFamily="34" charset="0"/>
                  <a:ea typeface="Lato Heavy" panose="020F0502020204030203" pitchFamily="34" charset="0"/>
                  <a:cs typeface="Lato Heavy" panose="020F0502020204030203" pitchFamily="34" charset="0"/>
                </a:rPr>
                <a:t>Late activation of semantic information.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Semantic competitors belonged to the same category as the target (e.g.,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bell-drum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,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bear-horse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). Relative looks to these words peak </a:t>
              </a:r>
              <a:r>
                <a:rPr lang="en-US" altLang="en-US" sz="2600" dirty="0" smtClean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later on 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(well after the end of the target noun). This timing suggests cascading activation from the target noun. These words peak </a:t>
              </a:r>
              <a:r>
                <a:rPr lang="en-US" altLang="en-US" sz="2600" i="1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only after</a:t>
              </a:r>
              <a:r>
                <a:rPr lang="en-US" altLang="en-US" sz="26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activation of the target has peaked.</a:t>
              </a:r>
            </a:p>
          </p:txBody>
        </p:sp>
        <p:pic>
          <p:nvPicPr>
            <p:cNvPr id="21" name="Picture 20" descr="A close up of a map&#10;&#10;Description generated with high confidence">
              <a:extLst>
                <a:ext uri="{FF2B5EF4-FFF2-40B4-BE49-F238E27FC236}">
                  <a16:creationId xmlns:a16="http://schemas.microsoft.com/office/drawing/2014/main" xmlns="" id="{F3D71876-1F4B-4397-8093-33CF38425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3095" y="16840200"/>
              <a:ext cx="7414245" cy="4942829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xmlns="" id="{39CD0E02-03A9-4CB7-8C95-DAF00B78C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6133000" y="11618077"/>
              <a:ext cx="7387372" cy="4894459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55A1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687</Words>
  <Application>Microsoft Office PowerPoint</Application>
  <PresentationFormat>Custom</PresentationFormat>
  <Paragraphs>129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Lato Heavy</vt:lpstr>
      <vt:lpstr>Lato Medium</vt:lpstr>
      <vt:lpstr>Gill Sans</vt:lpstr>
      <vt:lpstr>Arial</vt:lpstr>
      <vt:lpstr>MS PGothic</vt:lpstr>
      <vt:lpstr>Lucida Sans Unicode</vt:lpstr>
      <vt:lpstr>Calibri Light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2018-06-12T13:55:24Z</dcterms:created>
  <dcterms:modified xsi:type="dcterms:W3CDTF">2018-06-12T13:59:26Z</dcterms:modified>
</cp:coreProperties>
</file>